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98" r:id="rId4"/>
    <p:sldId id="281" r:id="rId5"/>
    <p:sldId id="286" r:id="rId6"/>
    <p:sldId id="296" r:id="rId7"/>
    <p:sldId id="297" r:id="rId8"/>
    <p:sldId id="299" r:id="rId9"/>
    <p:sldId id="283" r:id="rId10"/>
    <p:sldId id="284" r:id="rId11"/>
    <p:sldId id="278" r:id="rId12"/>
    <p:sldId id="285" r:id="rId13"/>
    <p:sldId id="280" r:id="rId14"/>
  </p:sldIdLst>
  <p:sldSz cx="12192000" cy="6858000"/>
  <p:notesSz cx="6858000" cy="9144000"/>
  <p:embeddedFontLst>
    <p:embeddedFont>
      <p:font typeface="Arial Unicode MS" panose="020B0604020202020204" pitchFamily="50" charset="-127"/>
      <p:regular r:id="rId15"/>
    </p:embeddedFont>
    <p:embeddedFont>
      <p:font typeface="나눔바른고딕" panose="020B0603020101020101" pitchFamily="50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043"/>
    <a:srgbClr val="FFC000"/>
    <a:srgbClr val="ED7D31"/>
    <a:srgbClr val="F2F2F2"/>
    <a:srgbClr val="F6EA8E"/>
    <a:srgbClr val="2F5597"/>
    <a:srgbClr val="FFFFFF"/>
    <a:srgbClr val="DA5151"/>
    <a:srgbClr val="F2C4C4"/>
    <a:srgbClr val="D9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312"/>
      </p:cViewPr>
      <p:guideLst>
        <p:guide orient="horz" pos="220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4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5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2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9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38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9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3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2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0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79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6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B617D-5F65-487E-8429-758EFAA6D6C8}" type="datetimeFigureOut">
              <a:rPr lang="ko-KR" altLang="en-US" smtClean="0"/>
              <a:t>2017-05-22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F57B-92DD-491D-8BE4-61E06E78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3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36870" y="766082"/>
            <a:ext cx="5336717" cy="4617536"/>
            <a:chOff x="3692042" y="1248894"/>
            <a:chExt cx="5336717" cy="4617536"/>
          </a:xfrm>
        </p:grpSpPr>
        <p:pic>
          <p:nvPicPr>
            <p:cNvPr id="1026" name="Picture 2" descr="http://freedesignfile.com/upload/2016/11/Smart-home-flat-template-vector-06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7333" y1="62000" x2="49167" y2="79111"/>
                          <a14:foregroundMark x1="45667" y1="64000" x2="49000" y2="67778"/>
                          <a14:foregroundMark x1="10333" y1="34889" x2="10333" y2="34889"/>
                          <a14:foregroundMark x1="17333" y1="14000" x2="17333" y2="14000"/>
                          <a14:foregroundMark x1="33833" y1="13556" x2="33833" y2="13556"/>
                          <a14:foregroundMark x1="50833" y1="13111" x2="50833" y2="13111"/>
                          <a14:foregroundMark x1="68167" y1="13111" x2="68167" y2="13111"/>
                          <a14:foregroundMark x1="83833" y1="12222" x2="83833" y2="12222"/>
                          <a14:foregroundMark x1="90667" y1="33778" x2="90667" y2="33778"/>
                          <a14:foregroundMark x1="46667" y1="10222" x2="53667" y2="19111"/>
                          <a14:foregroundMark x1="29500" y1="64000" x2="29500" y2="7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58"/>
            <a:stretch/>
          </p:blipFill>
          <p:spPr bwMode="auto">
            <a:xfrm>
              <a:off x="3864493" y="1248894"/>
              <a:ext cx="4991814" cy="323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692042" y="4481435"/>
              <a:ext cx="533671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실버</a:t>
              </a:r>
              <a:r>
                <a:rPr lang="ko-KR" altLang="en-US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ko-KR" altLang="en-US" sz="4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케어</a:t>
              </a:r>
              <a:r>
                <a:rPr lang="ko-KR" altLang="en-US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4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IoT</a:t>
              </a:r>
              <a:r>
                <a:rPr lang="en-US" altLang="ko-KR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ko-KR" altLang="en-US" sz="4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서비스</a:t>
              </a:r>
              <a:endParaRPr lang="en-US" altLang="ko-KR" sz="4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  <a:p>
              <a:pPr algn="ctr"/>
              <a:r>
                <a:rPr lang="en-US" altLang="ko-KR" sz="3600" dirty="0" smtClean="0">
                  <a:solidFill>
                    <a:srgbClr val="D9515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Sil</a:t>
              </a:r>
              <a:r>
                <a:rPr lang="en-US" altLang="ko-KR" sz="3600" dirty="0" smtClean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ver</a:t>
              </a:r>
              <a:r>
                <a:rPr lang="en-US" altLang="ko-KR" sz="3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3600" dirty="0">
                  <a:solidFill>
                    <a:srgbClr val="DA515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Lon</a:t>
              </a:r>
              <a:r>
                <a:rPr lang="en-US" altLang="ko-KR" sz="36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ely</a:t>
              </a:r>
              <a:r>
                <a:rPr lang="en-US" altLang="ko-KR" sz="3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3600" dirty="0" err="1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Io</a:t>
              </a:r>
              <a:r>
                <a:rPr lang="en-US" altLang="ko-KR" sz="3600" dirty="0" err="1">
                  <a:solidFill>
                    <a:srgbClr val="D9515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 Unicode MS" panose="020B0604020202020204" pitchFamily="50" charset="-127"/>
                </a:rPr>
                <a:t>T</a:t>
              </a:r>
              <a:endParaRPr lang="ko-KR" altLang="en-US" sz="3600" dirty="0">
                <a:solidFill>
                  <a:srgbClr val="D9515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681332" y="6019619"/>
            <a:ext cx="4847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정선용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김덕윤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김성준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이영선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14893" y="5673119"/>
            <a:ext cx="3180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 </a:t>
            </a:r>
            <a:r>
              <a:rPr lang="ko-KR" altLang="en-US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종합설계프로젝트 </a:t>
            </a:r>
            <a:r>
              <a:rPr lang="en-US" altLang="ko-KR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600" dirty="0" err="1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실론티</a:t>
            </a:r>
            <a:r>
              <a:rPr lang="ko-KR" altLang="en-US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팀</a:t>
            </a:r>
            <a:r>
              <a:rPr lang="en-US" altLang="ko-KR" sz="1600" dirty="0"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sz="1600" dirty="0">
              <a:solidFill>
                <a:srgbClr val="2626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594" y="1858380"/>
            <a:ext cx="3261306" cy="3261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05696" y="4985138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Node.js Server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45182" y="4997060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ARS Application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417454" y="3586766"/>
            <a:ext cx="32841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388426" y="4009622"/>
            <a:ext cx="3284112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5340585" y="3065171"/>
            <a:ext cx="1532586" cy="14295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ARS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Engine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Module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074" y="439762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ARS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 구현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05" y="2910373"/>
            <a:ext cx="1621677" cy="16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4227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진행상황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29681"/>
              </p:ext>
            </p:extLst>
          </p:nvPr>
        </p:nvGraphicFramePr>
        <p:xfrm>
          <a:off x="540292" y="2036507"/>
          <a:ext cx="10972802" cy="3375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82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506303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64915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선행 학습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개발환경 구축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웹서버</a:t>
                      </a:r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일반 사용자용 어플리케이션 구축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어르신용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ARS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IoT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구축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보호자알리미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어플리케이션 구축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9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웹서버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클라이언트 연동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849567"/>
              </p:ext>
            </p:extLst>
          </p:nvPr>
        </p:nvGraphicFramePr>
        <p:xfrm>
          <a:off x="3918549" y="3075149"/>
          <a:ext cx="7594545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545"/>
              </a:tblGrid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구축완료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207866"/>
              </p:ext>
            </p:extLst>
          </p:nvPr>
        </p:nvGraphicFramePr>
        <p:xfrm>
          <a:off x="3914774" y="3464640"/>
          <a:ext cx="7594545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545"/>
              </a:tblGrid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구축완료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665939"/>
              </p:ext>
            </p:extLst>
          </p:nvPr>
        </p:nvGraphicFramePr>
        <p:xfrm>
          <a:off x="3914774" y="2685658"/>
          <a:ext cx="7594545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545"/>
              </a:tblGrid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학습완료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749483"/>
              </p:ext>
            </p:extLst>
          </p:nvPr>
        </p:nvGraphicFramePr>
        <p:xfrm>
          <a:off x="3914773" y="4624539"/>
          <a:ext cx="7594545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545"/>
              </a:tblGrid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구축완료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49722"/>
              </p:ext>
            </p:extLst>
          </p:nvPr>
        </p:nvGraphicFramePr>
        <p:xfrm>
          <a:off x="3923876" y="5014030"/>
          <a:ext cx="6070309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0309"/>
              </a:tblGrid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개발과 동시에 연동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930941"/>
              </p:ext>
            </p:extLst>
          </p:nvPr>
        </p:nvGraphicFramePr>
        <p:xfrm>
          <a:off x="3914773" y="4246361"/>
          <a:ext cx="7594545" cy="38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545"/>
              </a:tblGrid>
              <a:tr h="389491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구축완료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72517"/>
              </p:ext>
            </p:extLst>
          </p:nvPr>
        </p:nvGraphicFramePr>
        <p:xfrm>
          <a:off x="3918549" y="2032724"/>
          <a:ext cx="6075636" cy="649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303"/>
                <a:gridCol w="506303"/>
                <a:gridCol w="506303"/>
                <a:gridCol w="506303"/>
                <a:gridCol w="506303"/>
                <a:gridCol w="506303"/>
                <a:gridCol w="506303"/>
                <a:gridCol w="506303"/>
                <a:gridCol w="506303"/>
                <a:gridCol w="506303"/>
                <a:gridCol w="506303"/>
                <a:gridCol w="506303"/>
              </a:tblGrid>
              <a:tr h="649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0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2579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차주 계획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4770648" y="1962018"/>
            <a:ext cx="2691685" cy="3700079"/>
            <a:chOff x="4433046" y="2159727"/>
            <a:chExt cx="2691685" cy="370007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7" r="23910"/>
            <a:stretch/>
          </p:blipFill>
          <p:spPr>
            <a:xfrm>
              <a:off x="4433046" y="2159727"/>
              <a:ext cx="2691685" cy="242868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671052" y="4905699"/>
              <a:ext cx="22156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 사용자용</a:t>
              </a:r>
              <a:endPara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2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Android APP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10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 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5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489157" y="1853013"/>
            <a:ext cx="3235181" cy="3188847"/>
            <a:chOff x="4994313" y="2066296"/>
            <a:chExt cx="3235181" cy="3188847"/>
          </a:xfrm>
        </p:grpSpPr>
        <p:grpSp>
          <p:nvGrpSpPr>
            <p:cNvPr id="9" name="그룹 8"/>
            <p:cNvGrpSpPr/>
            <p:nvPr/>
          </p:nvGrpSpPr>
          <p:grpSpPr>
            <a:xfrm>
              <a:off x="5063458" y="2066296"/>
              <a:ext cx="3166036" cy="275422"/>
              <a:chOff x="4854766" y="1586428"/>
              <a:chExt cx="3166036" cy="27542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5266064" y="1586428"/>
                <a:ext cx="2754738" cy="27542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4854766" y="1586428"/>
                <a:ext cx="664685" cy="275422"/>
                <a:chOff x="3819180" y="727113"/>
                <a:chExt cx="664685" cy="275422"/>
              </a:xfrm>
              <a:solidFill>
                <a:schemeClr val="tx2"/>
              </a:solidFill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3819180" y="727113"/>
                  <a:ext cx="411297" cy="275422"/>
                </a:xfrm>
                <a:prstGeom prst="rect">
                  <a:avLst/>
                </a:prstGeom>
                <a:solidFill>
                  <a:srgbClr val="DA51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이등변 삼각형 5"/>
                <p:cNvSpPr/>
                <p:nvPr/>
              </p:nvSpPr>
              <p:spPr>
                <a:xfrm>
                  <a:off x="4230478" y="727113"/>
                  <a:ext cx="253387" cy="275422"/>
                </a:xfrm>
                <a:prstGeom prst="triangle">
                  <a:avLst>
                    <a:gd name="adj" fmla="val 0"/>
                  </a:avLst>
                </a:prstGeom>
                <a:solidFill>
                  <a:srgbClr val="DA51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/>
            <p:cNvSpPr txBox="1"/>
            <p:nvPr/>
          </p:nvSpPr>
          <p:spPr>
            <a:xfrm>
              <a:off x="4994313" y="2341718"/>
              <a:ext cx="3235181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</a:t>
              </a:r>
              <a:endPara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물품 구매</a:t>
              </a:r>
              <a:endPara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  </a:t>
              </a:r>
              <a:r>
                <a:rPr lang="ko-KR" altLang="en-US" sz="20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알리미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어플리케이션 수정</a:t>
              </a:r>
              <a:endPara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  </a:t>
              </a:r>
              <a:r>
                <a:rPr lang="en-US" altLang="ko-KR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ARS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 연동</a:t>
              </a:r>
              <a:endPara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05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진행상황</a:t>
              </a:r>
              <a:endPara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06  </a:t>
              </a:r>
              <a:r>
                <a:rPr lang="ko-KR" altLang="en-US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차주 계획</a:t>
              </a:r>
              <a:endPara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20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07  Q&amp;A</a:t>
              </a:r>
              <a:endPara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63458" y="5200713"/>
              <a:ext cx="3166036" cy="54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8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73074" y="1977509"/>
            <a:ext cx="11394466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프로젝트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: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케어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서비스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프로젝트 주제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세대를 위한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개발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프로젝트 목표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: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라즈베리파이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및 여러 센서를 이용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,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스마트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폰이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익숙하지 않은 노인층을 위한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시스템을 개발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구현된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시스템을 활용하여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실버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케어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서비스를 제공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구현예정 모듈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: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라즈베리파이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홈 서버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연동 화장실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실족사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감지 센서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아두이노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연동 냉장고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문열림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감지 센서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노인층을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타겟으로한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ARS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시스템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일반 사용자 층을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타겟으로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한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IoT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어플리케이션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보호자 및 정부기관을 위한 독거 노인의 위기사항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알리미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 Unicode MS" panose="020B0604020202020204" pitchFamily="50" charset="-127"/>
              </a:rPr>
              <a:t> 어플리케이션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9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514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02 - 04 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지난 주 활동 내역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0" y="2691685"/>
            <a:ext cx="12192000" cy="195758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02 </a:t>
            </a:r>
            <a:r>
              <a:rPr lang="ko-KR" altLang="en-US" sz="3600" dirty="0" smtClean="0">
                <a:solidFill>
                  <a:schemeClr val="tx1"/>
                </a:solidFill>
              </a:rPr>
              <a:t>물품 구매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03 </a:t>
            </a:r>
            <a:r>
              <a:rPr lang="ko-KR" altLang="en-US" sz="3600" dirty="0" err="1" smtClean="0">
                <a:solidFill>
                  <a:schemeClr val="tx1"/>
                </a:solidFill>
              </a:rPr>
              <a:t>알리미</a:t>
            </a:r>
            <a:r>
              <a:rPr lang="ko-KR" altLang="en-US" sz="3600" dirty="0" smtClean="0">
                <a:solidFill>
                  <a:schemeClr val="tx1"/>
                </a:solidFill>
              </a:rPr>
              <a:t> 어플리케이션 수정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04 ARS </a:t>
            </a:r>
            <a:r>
              <a:rPr lang="ko-KR" altLang="en-US" sz="3600" dirty="0" smtClean="0">
                <a:solidFill>
                  <a:schemeClr val="tx1"/>
                </a:solidFill>
              </a:rPr>
              <a:t>어플리케이션 완성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7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2579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물품 구매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4" y="2053954"/>
            <a:ext cx="4301942" cy="37033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72" y="1937146"/>
            <a:ext cx="5115706" cy="382017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2691685"/>
            <a:ext cx="12192000" cy="195758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디지털 진동센서</a:t>
            </a:r>
            <a:r>
              <a:rPr lang="en-US" altLang="ko-KR" sz="3600" dirty="0" smtClean="0">
                <a:solidFill>
                  <a:schemeClr val="tx1"/>
                </a:solidFill>
              </a:rPr>
              <a:t>(</a:t>
            </a:r>
            <a:r>
              <a:rPr lang="ko-KR" altLang="en-US" sz="3600" dirty="0" smtClean="0">
                <a:solidFill>
                  <a:schemeClr val="tx1"/>
                </a:solidFill>
              </a:rPr>
              <a:t>품절</a:t>
            </a:r>
            <a:r>
              <a:rPr lang="en-US" altLang="ko-KR" sz="3600" dirty="0" smtClean="0">
                <a:solidFill>
                  <a:schemeClr val="tx1"/>
                </a:solidFill>
              </a:rPr>
              <a:t>) </a:t>
            </a:r>
            <a:r>
              <a:rPr lang="ko-KR" altLang="en-US" sz="3600" dirty="0" smtClean="0">
                <a:solidFill>
                  <a:schemeClr val="tx1"/>
                </a:solidFill>
              </a:rPr>
              <a:t>외 물품구매 완료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[</a:t>
            </a:r>
            <a:r>
              <a:rPr lang="ko-KR" altLang="en-US" sz="3600" dirty="0" smtClean="0">
                <a:solidFill>
                  <a:schemeClr val="tx1"/>
                </a:solidFill>
              </a:rPr>
              <a:t>배송 준비 중</a:t>
            </a:r>
            <a:r>
              <a:rPr lang="en-US" altLang="ko-KR" sz="3600" dirty="0" smtClean="0">
                <a:solidFill>
                  <a:schemeClr val="tx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3485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5567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알리미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어플리케이션 수정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" y="1515255"/>
            <a:ext cx="4876800" cy="487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70623" y="2337828"/>
            <a:ext cx="409118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Galaxy S8</a:t>
            </a:r>
          </a:p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Galaxy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S7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Galaxy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S6</a:t>
            </a:r>
          </a:p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LG G6</a:t>
            </a:r>
          </a:p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Galaxy Note 5</a:t>
            </a:r>
          </a:p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Samsung Galaxy Note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ko-KR" altLang="en-US" sz="3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테스트완료</a:t>
            </a:r>
            <a:endParaRPr lang="en-US" altLang="ko-KR" sz="3600" b="1" dirty="0" smtClean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54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5567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알리미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어플리케이션 수정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3528"/>
          <a:stretch/>
        </p:blipFill>
        <p:spPr>
          <a:xfrm>
            <a:off x="1805581" y="2098623"/>
            <a:ext cx="3956737" cy="39723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97246" y="4871803"/>
            <a:ext cx="914400" cy="9443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355830" y="3566910"/>
            <a:ext cx="4467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119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긴급문자신고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27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5567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3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알리미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어플리케이션 수정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729567" y="1963710"/>
            <a:ext cx="3478452" cy="3777522"/>
            <a:chOff x="1348381" y="2008681"/>
            <a:chExt cx="3478452" cy="3777522"/>
          </a:xfrm>
        </p:grpSpPr>
        <p:sp>
          <p:nvSpPr>
            <p:cNvPr id="3" name="직사각형 2"/>
            <p:cNvSpPr/>
            <p:nvPr/>
          </p:nvSpPr>
          <p:spPr>
            <a:xfrm>
              <a:off x="1348381" y="2008681"/>
              <a:ext cx="3478452" cy="377752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8498" t="27234" r="8260" b="23366"/>
            <a:stretch/>
          </p:blipFill>
          <p:spPr>
            <a:xfrm>
              <a:off x="1461540" y="2181196"/>
              <a:ext cx="3267856" cy="344773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987" y="2631522"/>
            <a:ext cx="4846585" cy="2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5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59348" t="61235" r="19748" b="23918"/>
          <a:stretch/>
        </p:blipFill>
        <p:spPr>
          <a:xfrm>
            <a:off x="2075530" y="2398993"/>
            <a:ext cx="2150312" cy="271520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75897" y="280017"/>
            <a:ext cx="1329684" cy="137711"/>
            <a:chOff x="603032" y="122108"/>
            <a:chExt cx="2659366" cy="275422"/>
          </a:xfrm>
        </p:grpSpPr>
        <p:sp>
          <p:nvSpPr>
            <p:cNvPr id="15" name="직사각형 14"/>
            <p:cNvSpPr/>
            <p:nvPr/>
          </p:nvSpPr>
          <p:spPr>
            <a:xfrm>
              <a:off x="1014330" y="122108"/>
              <a:ext cx="2248068" cy="27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3032" y="122108"/>
              <a:ext cx="411297" cy="275422"/>
            </a:xfrm>
            <a:prstGeom prst="rect">
              <a:avLst/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1009080" y="122108"/>
              <a:ext cx="253387" cy="275422"/>
            </a:xfrm>
            <a:prstGeom prst="triangle">
              <a:avLst>
                <a:gd name="adj" fmla="val 0"/>
              </a:avLst>
            </a:prstGeom>
            <a:solidFill>
              <a:srgbClr val="DA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3074" y="439762"/>
            <a:ext cx="518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ARS </a:t>
            </a:r>
            <a:r>
              <a:rPr lang="ko-KR" altLang="en-US" sz="3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 구현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5897" y="1097110"/>
            <a:ext cx="110587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2140847" y="2503314"/>
            <a:ext cx="2032001" cy="250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41607" y="1596571"/>
            <a:ext cx="4934857" cy="5261429"/>
            <a:chOff x="4172848" y="1596571"/>
            <a:chExt cx="4934857" cy="526142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1959" y="1986763"/>
              <a:ext cx="2052735" cy="391951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46032" t="23280"/>
            <a:stretch/>
          </p:blipFill>
          <p:spPr>
            <a:xfrm>
              <a:off x="4172848" y="1596571"/>
              <a:ext cx="4934857" cy="5261429"/>
            </a:xfrm>
            <a:prstGeom prst="rect">
              <a:avLst/>
            </a:prstGeom>
          </p:spPr>
        </p:pic>
      </p:grpSp>
      <p:sp>
        <p:nvSpPr>
          <p:cNvPr id="21" name="모서리가 둥근 직사각형 20"/>
          <p:cNvSpPr/>
          <p:nvPr/>
        </p:nvSpPr>
        <p:spPr>
          <a:xfrm>
            <a:off x="7875037" y="4329404"/>
            <a:ext cx="481036" cy="7505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59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3577</TotalTime>
  <Words>289</Words>
  <Application>Microsoft Office PowerPoint</Application>
  <PresentationFormat>와이드스크린</PresentationFormat>
  <Paragraphs>101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 Unicode MS</vt:lpstr>
      <vt:lpstr>Arial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정선용;김덕윤;김성준;이영선</dc:creator>
  <cp:keywords>IoT;실버케어;졸업프로젝트;실론티</cp:keywords>
  <cp:lastModifiedBy>Bist</cp:lastModifiedBy>
  <cp:revision>77</cp:revision>
  <dcterms:created xsi:type="dcterms:W3CDTF">2017-03-11T05:36:24Z</dcterms:created>
  <dcterms:modified xsi:type="dcterms:W3CDTF">2017-05-22T14:46:45Z</dcterms:modified>
</cp:coreProperties>
</file>